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3" autoAdjust="0"/>
    <p:restoredTop sz="94694" autoAdjust="0"/>
  </p:normalViewPr>
  <p:slideViewPr>
    <p:cSldViewPr snapToGrid="0" snapToObjects="1">
      <p:cViewPr varScale="1">
        <p:scale>
          <a:sx n="103" d="100"/>
          <a:sy n="103" d="100"/>
        </p:scale>
        <p:origin x="874" y="77"/>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10.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672474-8218-4DCF-ADC6-4C30AA5C74F1}" type="datetimeFigureOut">
              <a:rPr lang="en-US" smtClean="0"/>
              <a:t>10/4/2022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2E259E-B33A-414F-B932-7BCDC6B49347}" type="slidenum">
              <a:rPr lang="en-US" smtClean="0"/>
              <a:t>‹#›</a:t>
            </a:fld>
            <a:endParaRPr lang="en-US"/>
          </a:p>
        </p:txBody>
      </p:sp>
    </p:spTree>
    <p:extLst>
      <p:ext uri="{BB962C8B-B14F-4D97-AF65-F5344CB8AC3E}">
        <p14:creationId xmlns:p14="http://schemas.microsoft.com/office/powerpoint/2010/main" val="2015032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92E259E-B33A-414F-B932-7BCDC6B49347}" type="slidenum">
              <a:rPr lang="en-US" smtClean="0"/>
              <a:t>1</a:t>
            </a:fld>
            <a:endParaRPr lang="en-US"/>
          </a:p>
        </p:txBody>
      </p:sp>
    </p:spTree>
    <p:extLst>
      <p:ext uri="{BB962C8B-B14F-4D97-AF65-F5344CB8AC3E}">
        <p14:creationId xmlns:p14="http://schemas.microsoft.com/office/powerpoint/2010/main" val="2124651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10/4/2022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10/4/2022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10/4/2022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10/4/2022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10/4/2022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10/4/2022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10/4/2022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10/4/2022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10/4/2022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0.mp4"/><Relationship Id="rId1" Type="http://schemas.microsoft.com/office/2007/relationships/media" Target="../media/media10.mp4"/><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marL="0" lvl="0" indent="0">
              <a:buNone/>
            </a:pPr>
            <a:r>
              <a:t>Climate Change in Austin?</a:t>
            </a:r>
          </a:p>
        </p:txBody>
      </p:sp>
      <p:sp>
        <p:nvSpPr>
          <p:cNvPr id="3" name="Subtitle 2"/>
          <p:cNvSpPr>
            <a:spLocks noGrp="1"/>
          </p:cNvSpPr>
          <p:nvPr>
            <p:ph type="subTitle" idx="1"/>
          </p:nvPr>
        </p:nvSpPr>
        <p:spPr>
          <a:xfrm>
            <a:off x="1371600" y="2914650"/>
            <a:ext cx="6400800" cy="1314450"/>
          </a:xfrm>
        </p:spPr>
        <p:txBody>
          <a:bodyPr/>
          <a:lstStyle/>
          <a:p>
            <a:pPr marL="0" lvl="0" indent="0">
              <a:buNone/>
            </a:pPr>
            <a:br/>
            <a:br/>
            <a:endParaRPr/>
          </a:p>
        </p:txBody>
      </p:sp>
      <p:pic>
        <p:nvPicPr>
          <p:cNvPr id="16" name="Video 15">
            <a:hlinkClick r:id="" action="ppaction://media"/>
            <a:extLst>
              <a:ext uri="{FF2B5EF4-FFF2-40B4-BE49-F238E27FC236}">
                <a16:creationId xmlns:a16="http://schemas.microsoft.com/office/drawing/2014/main" id="{380CE6D7-DC90-CF87-99DB-836576BC4A1C}"/>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7358063" y="3857625"/>
            <a:ext cx="1285875" cy="1285875"/>
          </a:xfrm>
          <a:prstGeom prst="ellipse">
            <a:avLst/>
          </a:prstGeom>
          <a:ln w="19050" cap="rnd">
            <a:solidFill>
              <a:srgbClr val="404040"/>
            </a:solidFill>
          </a:ln>
          <a:effectLst/>
        </p:spPr>
      </p:pic>
    </p:spTree>
  </p:cSld>
  <p:clrMapOvr>
    <a:masterClrMapping/>
  </p:clrMapOvr>
  <mc:AlternateContent xmlns:mc="http://schemas.openxmlformats.org/markup-compatibility/2006">
    <mc:Choice xmlns:p14="http://schemas.microsoft.com/office/powerpoint/2010/main" Requires="p14">
      <p:transition spd="slow" p14:dur="2000" advTm="16273"/>
    </mc:Choice>
    <mc:Fallback>
      <p:transition spd="slow" advTm="16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Conclusions and Further Research</a:t>
            </a:r>
          </a:p>
        </p:txBody>
      </p:sp>
      <p:sp>
        <p:nvSpPr>
          <p:cNvPr id="3" name="Content Placeholder 2"/>
          <p:cNvSpPr>
            <a:spLocks noGrp="1"/>
          </p:cNvSpPr>
          <p:nvPr>
            <p:ph idx="1"/>
          </p:nvPr>
        </p:nvSpPr>
        <p:spPr/>
        <p:txBody>
          <a:bodyPr/>
          <a:lstStyle/>
          <a:p>
            <a:pPr marL="0" lvl="0" indent="0">
              <a:buNone/>
            </a:pPr>
            <a:r>
              <a:t>While temperature extremes are less common, temperature is steadily increasing. More concerning than temperature swings are the extreme range of precipitation and snowfall in recent years.</a:t>
            </a:r>
          </a:p>
          <a:p>
            <a:pPr marL="0" lvl="0" indent="0">
              <a:buNone/>
            </a:pPr>
            <a:r>
              <a:t>Further work can include researching dynamical systems stability via the use of the Lyapunov Function or the incorporation of one of the National Weather Service models outlined by Harry Glahn’s paper “Statistical Weather Forecasting”</a:t>
            </a:r>
          </a:p>
        </p:txBody>
      </p:sp>
      <p:pic>
        <p:nvPicPr>
          <p:cNvPr id="14" name="Video 13">
            <a:hlinkClick r:id="" action="ppaction://media"/>
            <a:extLst>
              <a:ext uri="{FF2B5EF4-FFF2-40B4-BE49-F238E27FC236}">
                <a16:creationId xmlns:a16="http://schemas.microsoft.com/office/drawing/2014/main" id="{0A6B7FD3-3222-8E53-5420-5E92114FEA1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a:stretch>
            <a:fillRect/>
          </a:stretch>
        </p:blipFill>
        <p:spPr>
          <a:xfrm>
            <a:off x="6858000" y="3857625"/>
            <a:ext cx="22859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3946"/>
    </mc:Choice>
    <mc:Fallback>
      <p:transition spd="slow" advTm="123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Question and Methods</a:t>
            </a:r>
          </a:p>
        </p:txBody>
      </p:sp>
      <p:sp>
        <p:nvSpPr>
          <p:cNvPr id="3" name="Content Placeholder 2"/>
          <p:cNvSpPr>
            <a:spLocks noGrp="1"/>
          </p:cNvSpPr>
          <p:nvPr>
            <p:ph idx="1"/>
          </p:nvPr>
        </p:nvSpPr>
        <p:spPr/>
        <p:txBody>
          <a:bodyPr/>
          <a:lstStyle/>
          <a:p>
            <a:pPr marL="0" lvl="0" indent="0">
              <a:buNone/>
            </a:pPr>
            <a:r>
              <a:t>Question: Does climate change warrant alterations to current husbandry standards?</a:t>
            </a:r>
          </a:p>
          <a:p>
            <a:pPr marL="0" lvl="0" indent="0">
              <a:buNone/>
            </a:pPr>
            <a:r>
              <a:t>Method: Let’s look at historical data for temperature, precipitation, and snowfall</a:t>
            </a:r>
          </a:p>
        </p:txBody>
      </p:sp>
      <p:pic>
        <p:nvPicPr>
          <p:cNvPr id="22" name="Video 21">
            <a:hlinkClick r:id="" action="ppaction://media"/>
            <a:extLst>
              <a:ext uri="{FF2B5EF4-FFF2-40B4-BE49-F238E27FC236}">
                <a16:creationId xmlns:a16="http://schemas.microsoft.com/office/drawing/2014/main" id="{A8ACDB2B-1C0E-E8A4-1FB9-B5418CB6945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rcRect/>
          <a:stretch>
            <a:fillRect/>
          </a:stretch>
        </p:blipFill>
        <p:spPr>
          <a:xfrm>
            <a:off x="6858000" y="3857625"/>
            <a:ext cx="22859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492"/>
    </mc:Choice>
    <mc:Fallback>
      <p:transition spd="slow" advTm="394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2"/>
                </p:tgtEl>
              </p:cMediaNode>
            </p:video>
            <p:seq concurrent="1" nextAc="seek">
              <p:cTn id="8" restart="whenNotActive" fill="hold" evtFilter="cancelBubble" nodeType="interactiveSeq">
                <p:stCondLst>
                  <p:cond evt="onClick" delay="0">
                    <p:tgtEl>
                      <p:spTgt spid="2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2"/>
                                        </p:tgtEl>
                                      </p:cBhvr>
                                    </p:cmd>
                                  </p:childTnLst>
                                </p:cTn>
                              </p:par>
                            </p:childTnLst>
                          </p:cTn>
                        </p:par>
                      </p:childTnLst>
                    </p:cTn>
                  </p:par>
                </p:childTnLst>
              </p:cTn>
              <p:nextCondLst>
                <p:cond evt="onClick" delay="0">
                  <p:tgtEl>
                    <p:spTgt spid="2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Daily Temperature - Scatterplot</a:t>
            </a:r>
          </a:p>
        </p:txBody>
      </p:sp>
      <p:pic>
        <p:nvPicPr>
          <p:cNvPr id="3" name="Picture 1" descr="m5_ppptPresentation_files/figure-pptx/unnamed-chunk-4-1.png"/>
          <p:cNvPicPr>
            <a:picLocks noGrp="1" noChangeAspect="1"/>
          </p:cNvPicPr>
          <p:nvPr/>
        </p:nvPicPr>
        <p:blipFill>
          <a:blip r:embed="rId4"/>
          <a:stretch>
            <a:fillRect/>
          </a:stretch>
        </p:blipFill>
        <p:spPr bwMode="auto">
          <a:xfrm>
            <a:off x="1181100" y="1193800"/>
            <a:ext cx="6781800" cy="3390900"/>
          </a:xfrm>
          <a:prstGeom prst="rect">
            <a:avLst/>
          </a:prstGeom>
          <a:noFill/>
          <a:ln w="9525">
            <a:noFill/>
            <a:headEnd/>
            <a:tailEnd/>
          </a:ln>
        </p:spPr>
      </p:pic>
      <p:pic>
        <p:nvPicPr>
          <p:cNvPr id="21" name="Video 20">
            <a:hlinkClick r:id="" action="ppaction://media"/>
            <a:extLst>
              <a:ext uri="{FF2B5EF4-FFF2-40B4-BE49-F238E27FC236}">
                <a16:creationId xmlns:a16="http://schemas.microsoft.com/office/drawing/2014/main" id="{64A9885A-D907-6F9F-A62F-766648366BE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a:stretch>
            <a:fillRect/>
          </a:stretch>
        </p:blipFill>
        <p:spPr>
          <a:xfrm>
            <a:off x="6858000" y="3857625"/>
            <a:ext cx="22859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5196"/>
    </mc:Choice>
    <mc:Fallback>
      <p:transition spd="slow" advTm="451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1"/>
                </p:tgtEl>
              </p:cMediaNode>
            </p:video>
            <p:seq concurrent="1" nextAc="seek">
              <p:cTn id="8" restart="whenNotActive" fill="hold" evtFilter="cancelBubble" nodeType="interactiveSeq">
                <p:stCondLst>
                  <p:cond evt="onClick" delay="0">
                    <p:tgtEl>
                      <p:spTgt spid="2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1"/>
                                        </p:tgtEl>
                                      </p:cBhvr>
                                    </p:cmd>
                                  </p:childTnLst>
                                </p:cTn>
                              </p:par>
                            </p:childTnLst>
                          </p:cTn>
                        </p:par>
                      </p:childTnLst>
                    </p:cTn>
                  </p:par>
                </p:childTnLst>
              </p:cTn>
              <p:nextCondLst>
                <p:cond evt="onClick" delay="0">
                  <p:tgtEl>
                    <p:spTgt spid="21"/>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Temperature by Decade - Violin Plot</a:t>
            </a:r>
          </a:p>
        </p:txBody>
      </p:sp>
      <p:pic>
        <p:nvPicPr>
          <p:cNvPr id="3" name="Picture 1" descr="m5_ppptPresentation_files/figure-pptx/unnamed-chunk-6-1.png"/>
          <p:cNvPicPr>
            <a:picLocks noGrp="1" noChangeAspect="1"/>
          </p:cNvPicPr>
          <p:nvPr/>
        </p:nvPicPr>
        <p:blipFill>
          <a:blip r:embed="rId4"/>
          <a:stretch>
            <a:fillRect/>
          </a:stretch>
        </p:blipFill>
        <p:spPr bwMode="auto">
          <a:xfrm>
            <a:off x="1181100" y="1193800"/>
            <a:ext cx="6781800" cy="3390900"/>
          </a:xfrm>
          <a:prstGeom prst="rect">
            <a:avLst/>
          </a:prstGeom>
          <a:noFill/>
          <a:ln w="9525">
            <a:noFill/>
            <a:headEnd/>
            <a:tailEnd/>
          </a:ln>
        </p:spPr>
      </p:pic>
      <p:pic>
        <p:nvPicPr>
          <p:cNvPr id="23" name="Video 22">
            <a:hlinkClick r:id="" action="ppaction://media"/>
            <a:extLst>
              <a:ext uri="{FF2B5EF4-FFF2-40B4-BE49-F238E27FC236}">
                <a16:creationId xmlns:a16="http://schemas.microsoft.com/office/drawing/2014/main" id="{4B3F93A7-BF64-5FBF-34A8-F6E7E0CDB835}"/>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a:stretch>
            <a:fillRect/>
          </a:stretch>
        </p:blipFill>
        <p:spPr>
          <a:xfrm>
            <a:off x="6858000" y="3857625"/>
            <a:ext cx="22859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0413"/>
    </mc:Choice>
    <mc:Fallback>
      <p:transition spd="slow" advTm="804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3"/>
                </p:tgtEl>
              </p:cMediaNode>
            </p:video>
            <p:seq concurrent="1" nextAc="seek">
              <p:cTn id="8" restart="whenNotActive" fill="hold" evtFilter="cancelBubble" nodeType="interactiveSeq">
                <p:stCondLst>
                  <p:cond evt="onClick" delay="0">
                    <p:tgtEl>
                      <p:spTgt spid="2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3"/>
                                        </p:tgtEl>
                                      </p:cBhvr>
                                    </p:cmd>
                                  </p:childTnLst>
                                </p:cTn>
                              </p:par>
                            </p:childTnLst>
                          </p:cTn>
                        </p:par>
                      </p:childTnLst>
                    </p:cTn>
                  </p:par>
                </p:childTnLst>
              </p:cTn>
              <p:nextCondLst>
                <p:cond evt="onClick" delay="0">
                  <p:tgtEl>
                    <p:spTgt spid="2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Normalized Temperature</a:t>
            </a:r>
          </a:p>
        </p:txBody>
      </p:sp>
      <p:pic>
        <p:nvPicPr>
          <p:cNvPr id="3" name="Picture 1" descr="m5_ppptPresentation_files/figure-pptx/unnamed-chunk-8-1.png"/>
          <p:cNvPicPr>
            <a:picLocks noGrp="1" noChangeAspect="1"/>
          </p:cNvPicPr>
          <p:nvPr/>
        </p:nvPicPr>
        <p:blipFill>
          <a:blip r:embed="rId4"/>
          <a:stretch>
            <a:fillRect/>
          </a:stretch>
        </p:blipFill>
        <p:spPr bwMode="auto">
          <a:xfrm>
            <a:off x="1181100" y="1193800"/>
            <a:ext cx="6781800" cy="3390900"/>
          </a:xfrm>
          <a:prstGeom prst="rect">
            <a:avLst/>
          </a:prstGeom>
          <a:noFill/>
          <a:ln w="9525">
            <a:noFill/>
            <a:headEnd/>
            <a:tailEnd/>
          </a:ln>
        </p:spPr>
      </p:pic>
      <p:pic>
        <p:nvPicPr>
          <p:cNvPr id="7" name="Video 6">
            <a:hlinkClick r:id="" action="ppaction://media"/>
            <a:extLst>
              <a:ext uri="{FF2B5EF4-FFF2-40B4-BE49-F238E27FC236}">
                <a16:creationId xmlns:a16="http://schemas.microsoft.com/office/drawing/2014/main" id="{9CFFB724-3A5E-8392-680B-28A18558C73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6858000" y="3857625"/>
            <a:ext cx="22859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9994"/>
    </mc:Choice>
    <mc:Fallback>
      <p:transition spd="slow" advTm="89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Daily Precipitation - Scatterplot</a:t>
            </a:r>
          </a:p>
        </p:txBody>
      </p:sp>
      <p:pic>
        <p:nvPicPr>
          <p:cNvPr id="3" name="Picture 1" descr="m5_ppptPresentation_files/figure-pptx/unnamed-chunk-10-1.png"/>
          <p:cNvPicPr>
            <a:picLocks noGrp="1" noChangeAspect="1"/>
          </p:cNvPicPr>
          <p:nvPr/>
        </p:nvPicPr>
        <p:blipFill>
          <a:blip r:embed="rId4"/>
          <a:stretch>
            <a:fillRect/>
          </a:stretch>
        </p:blipFill>
        <p:spPr bwMode="auto">
          <a:xfrm>
            <a:off x="1181100" y="1193800"/>
            <a:ext cx="6781800" cy="3390900"/>
          </a:xfrm>
          <a:prstGeom prst="rect">
            <a:avLst/>
          </a:prstGeom>
          <a:noFill/>
          <a:ln w="9525">
            <a:noFill/>
            <a:headEnd/>
            <a:tailEnd/>
          </a:ln>
        </p:spPr>
      </p:pic>
      <p:pic>
        <p:nvPicPr>
          <p:cNvPr id="6" name="Video 5">
            <a:hlinkClick r:id="" action="ppaction://media"/>
            <a:extLst>
              <a:ext uri="{FF2B5EF4-FFF2-40B4-BE49-F238E27FC236}">
                <a16:creationId xmlns:a16="http://schemas.microsoft.com/office/drawing/2014/main" id="{7468813B-A7C2-8209-2216-19B97ECDAB1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6858000" y="3857625"/>
            <a:ext cx="22859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3878"/>
    </mc:Choice>
    <mc:Fallback>
      <p:transition spd="slow" advTm="53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Normalized Precipitation</a:t>
            </a:r>
          </a:p>
        </p:txBody>
      </p:sp>
      <p:pic>
        <p:nvPicPr>
          <p:cNvPr id="3" name="Picture 1" descr="m5_ppptPresentation_files/figure-pptx/unnamed-chunk-12-1.png"/>
          <p:cNvPicPr>
            <a:picLocks noGrp="1" noChangeAspect="1"/>
          </p:cNvPicPr>
          <p:nvPr/>
        </p:nvPicPr>
        <p:blipFill>
          <a:blip r:embed="rId4"/>
          <a:stretch>
            <a:fillRect/>
          </a:stretch>
        </p:blipFill>
        <p:spPr bwMode="auto">
          <a:xfrm>
            <a:off x="1181100" y="1193800"/>
            <a:ext cx="6781800" cy="3390900"/>
          </a:xfrm>
          <a:prstGeom prst="rect">
            <a:avLst/>
          </a:prstGeom>
          <a:noFill/>
          <a:ln w="9525">
            <a:noFill/>
            <a:headEnd/>
            <a:tailEnd/>
          </a:ln>
        </p:spPr>
      </p:pic>
      <p:pic>
        <p:nvPicPr>
          <p:cNvPr id="14" name="Video 13">
            <a:hlinkClick r:id="" action="ppaction://media"/>
            <a:extLst>
              <a:ext uri="{FF2B5EF4-FFF2-40B4-BE49-F238E27FC236}">
                <a16:creationId xmlns:a16="http://schemas.microsoft.com/office/drawing/2014/main" id="{1D146093-D2B7-E2D4-B30F-742344E78960}"/>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a:stretch>
            <a:fillRect/>
          </a:stretch>
        </p:blipFill>
        <p:spPr>
          <a:xfrm>
            <a:off x="6858000" y="3857625"/>
            <a:ext cx="22859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2339"/>
    </mc:Choice>
    <mc:Fallback>
      <p:transition spd="slow" advTm="623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Daily Snowfall - Scatterplot</a:t>
            </a:r>
          </a:p>
        </p:txBody>
      </p:sp>
      <p:pic>
        <p:nvPicPr>
          <p:cNvPr id="3" name="Picture 1" descr="m5_ppptPresentation_files/figure-pptx/unnamed-chunk-14-1.png"/>
          <p:cNvPicPr>
            <a:picLocks noGrp="1" noChangeAspect="1"/>
          </p:cNvPicPr>
          <p:nvPr/>
        </p:nvPicPr>
        <p:blipFill>
          <a:blip r:embed="rId4"/>
          <a:stretch>
            <a:fillRect/>
          </a:stretch>
        </p:blipFill>
        <p:spPr bwMode="auto">
          <a:xfrm>
            <a:off x="1181100" y="1193800"/>
            <a:ext cx="6781800" cy="3390900"/>
          </a:xfrm>
          <a:prstGeom prst="rect">
            <a:avLst/>
          </a:prstGeom>
          <a:noFill/>
          <a:ln w="9525">
            <a:noFill/>
            <a:headEnd/>
            <a:tailEnd/>
          </a:ln>
        </p:spPr>
      </p:pic>
      <p:pic>
        <p:nvPicPr>
          <p:cNvPr id="14" name="Video 13">
            <a:hlinkClick r:id="" action="ppaction://media"/>
            <a:extLst>
              <a:ext uri="{FF2B5EF4-FFF2-40B4-BE49-F238E27FC236}">
                <a16:creationId xmlns:a16="http://schemas.microsoft.com/office/drawing/2014/main" id="{F58B82A3-3C18-F092-514B-D467AA685F88}"/>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a:stretch>
            <a:fillRect/>
          </a:stretch>
        </p:blipFill>
        <p:spPr>
          <a:xfrm>
            <a:off x="6858000" y="3857625"/>
            <a:ext cx="2285999"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072"/>
    </mc:Choice>
    <mc:Fallback>
      <p:transition spd="slow" advTm="270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Normalized Snowfall</a:t>
            </a:r>
          </a:p>
        </p:txBody>
      </p:sp>
      <p:pic>
        <p:nvPicPr>
          <p:cNvPr id="3" name="Picture 1" descr="m5_ppptPresentation_files/figure-pptx/unnamed-chunk-16-1.png"/>
          <p:cNvPicPr>
            <a:picLocks noGrp="1" noChangeAspect="1"/>
          </p:cNvPicPr>
          <p:nvPr/>
        </p:nvPicPr>
        <p:blipFill>
          <a:blip r:embed="rId4"/>
          <a:stretch>
            <a:fillRect/>
          </a:stretch>
        </p:blipFill>
        <p:spPr bwMode="auto">
          <a:xfrm>
            <a:off x="1181100" y="1193800"/>
            <a:ext cx="6781800" cy="3390900"/>
          </a:xfrm>
          <a:prstGeom prst="rect">
            <a:avLst/>
          </a:prstGeom>
          <a:noFill/>
          <a:ln w="9525">
            <a:noFill/>
            <a:headEnd/>
            <a:tailEnd/>
          </a:ln>
        </p:spPr>
      </p:pic>
      <p:pic>
        <p:nvPicPr>
          <p:cNvPr id="13" name="Video 12">
            <a:hlinkClick r:id="" action="ppaction://media"/>
            <a:extLst>
              <a:ext uri="{FF2B5EF4-FFF2-40B4-BE49-F238E27FC236}">
                <a16:creationId xmlns:a16="http://schemas.microsoft.com/office/drawing/2014/main" id="{018FA9F8-B78D-483F-62CC-65FF4C6C20CD}"/>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a:stretch>
            <a:fillRect/>
          </a:stretch>
        </p:blipFill>
        <p:spPr>
          <a:xfrm>
            <a:off x="6858000" y="3857625"/>
            <a:ext cx="2286000" cy="1285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4235"/>
    </mc:Choice>
    <mc:Fallback>
      <p:transition spd="slow" advTm="74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130</Words>
  <Application>Microsoft Office PowerPoint</Application>
  <PresentationFormat>On-screen Show (16:9)</PresentationFormat>
  <Paragraphs>16</Paragraphs>
  <Slides>10</Slides>
  <Notes>1</Notes>
  <HiddenSlides>0</HiddenSlides>
  <MMClips>10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Climate Change in Austin?</vt:lpstr>
      <vt:lpstr>Question and Methods</vt:lpstr>
      <vt:lpstr>Daily Temperature - Scatterplot</vt:lpstr>
      <vt:lpstr>Temperature by Decade - Violin Plot</vt:lpstr>
      <vt:lpstr>Normalized Temperature</vt:lpstr>
      <vt:lpstr>Daily Precipitation - Scatterplot</vt:lpstr>
      <vt:lpstr>Normalized Precipitation</vt:lpstr>
      <vt:lpstr>Daily Snowfall - Scatterplot</vt:lpstr>
      <vt:lpstr>Normalized Snowfall</vt:lpstr>
      <vt:lpstr>Conclusions and Further Research</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Change in Austin?</dc:title>
  <dc:creator>Andrew Estes</dc:creator>
  <cp:keywords/>
  <cp:lastModifiedBy>Andrew Estes</cp:lastModifiedBy>
  <cp:revision>1</cp:revision>
  <dcterms:created xsi:type="dcterms:W3CDTF">2022-10-05T00:15:51Z</dcterms:created>
  <dcterms:modified xsi:type="dcterms:W3CDTF">2022-10-05T01:55:53Z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editor">
    <vt:lpwstr>visual</vt:lpwstr>
  </property>
  <property fmtid="{D5CDD505-2E9C-101B-9397-08002B2CF9AE}" pid="3" name="header-includes">
    <vt:lpwstr/>
  </property>
  <property fmtid="{D5CDD505-2E9C-101B-9397-08002B2CF9AE}" pid="4" name="include-after">
    <vt:lpwstr/>
  </property>
  <property fmtid="{D5CDD505-2E9C-101B-9397-08002B2CF9AE}" pid="5" name="include-before">
    <vt:lpwstr/>
  </property>
  <property fmtid="{D5CDD505-2E9C-101B-9397-08002B2CF9AE}" pid="6" name="toc-title">
    <vt:lpwstr>Table of contents</vt:lpwstr>
  </property>
</Properties>
</file>